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5"/>
  </p:notesMasterIdLst>
  <p:handoutMasterIdLst>
    <p:handoutMasterId r:id="rId16"/>
  </p:handoutMasterIdLst>
  <p:sldIdLst>
    <p:sldId id="256" r:id="rId6"/>
    <p:sldId id="258" r:id="rId7"/>
    <p:sldId id="312" r:id="rId8"/>
    <p:sldId id="261" r:id="rId9"/>
    <p:sldId id="313" r:id="rId10"/>
    <p:sldId id="262" r:id="rId11"/>
    <p:sldId id="259" r:id="rId12"/>
    <p:sldId id="260" r:id="rId13"/>
    <p:sldId id="257" r:id="rId1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93381" autoAdjust="0"/>
  </p:normalViewPr>
  <p:slideViewPr>
    <p:cSldViewPr>
      <p:cViewPr varScale="1">
        <p:scale>
          <a:sx n="119" d="100"/>
          <a:sy n="119" d="100"/>
        </p:scale>
        <p:origin x="2000"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6/7/18</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6/7/18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762000"/>
          </a:xfrm>
          <a:prstGeom prst="rect">
            <a:avLst/>
          </a:prstGeom>
        </p:spPr>
        <p:txBody>
          <a:bodyPr/>
          <a:lstStyle>
            <a:lvl1pPr>
              <a:defRPr sz="4000"/>
            </a:lvl1pPr>
          </a:lstStyle>
          <a:p>
            <a:r>
              <a:rPr lang="en-US" dirty="0"/>
              <a:t>Click to edit Master title style</a:t>
            </a:r>
          </a:p>
        </p:txBody>
      </p:sp>
      <p:sp>
        <p:nvSpPr>
          <p:cNvPr id="3" name="Content Placeholder 2"/>
          <p:cNvSpPr>
            <a:spLocks noGrp="1"/>
          </p:cNvSpPr>
          <p:nvPr>
            <p:ph idx="1"/>
          </p:nvPr>
        </p:nvSpPr>
        <p:spPr>
          <a:xfrm>
            <a:off x="457200" y="2209800"/>
            <a:ext cx="8229600" cy="39925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0E8873A-393D-408D-AA67-85D76FCDD1AA}" type="datetimeFigureOut">
              <a:rPr lang="en-US" smtClean="0"/>
              <a:t>6/7/18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FC285E3-3736-4797-AF53-E5E38917DF19}" type="slidenum">
              <a:rPr lang="en-US" smtClean="0"/>
              <a:t>‹#›</a:t>
            </a:fld>
            <a:endParaRPr lang="en-US"/>
          </a:p>
        </p:txBody>
      </p:sp>
    </p:spTree>
    <p:extLst>
      <p:ext uri="{BB962C8B-B14F-4D97-AF65-F5344CB8AC3E}">
        <p14:creationId xmlns:p14="http://schemas.microsoft.com/office/powerpoint/2010/main" val="2361193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81" r:id="rId6"/>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4400" dirty="0">
                <a:solidFill>
                  <a:schemeClr val="accent4">
                    <a:lumMod val="75000"/>
                  </a:schemeClr>
                </a:solidFill>
                <a:latin typeface="+mn-lt"/>
              </a:rPr>
              <a:t>Proposed activities 2018-19</a:t>
            </a:r>
          </a:p>
        </p:txBody>
      </p:sp>
      <p:sp>
        <p:nvSpPr>
          <p:cNvPr id="3" name="Text Placeholder 2"/>
          <p:cNvSpPr>
            <a:spLocks noGrp="1"/>
          </p:cNvSpPr>
          <p:nvPr>
            <p:ph type="body" sz="quarter" idx="12"/>
          </p:nvPr>
        </p:nvSpPr>
        <p:spPr/>
        <p:txBody>
          <a:bodyPr/>
          <a:lstStyle/>
          <a:p>
            <a:r>
              <a:rPr lang="en-US" dirty="0">
                <a:latin typeface="+mn-lt"/>
              </a:rPr>
              <a:t>Jeroen Groot</a:t>
            </a:r>
          </a:p>
          <a:p>
            <a:r>
              <a:rPr lang="en-US" dirty="0">
                <a:latin typeface="+mn-lt"/>
              </a:rPr>
              <a:t>WUR</a:t>
            </a:r>
          </a:p>
          <a:p>
            <a:r>
              <a:rPr lang="en-US" dirty="0">
                <a:latin typeface="+mn-lt"/>
              </a:rPr>
              <a:t>WA Planning meeting, Aburi, Ghana, June 7, 2018</a:t>
            </a:r>
          </a:p>
        </p:txBody>
      </p:sp>
    </p:spTree>
    <p:extLst>
      <p:ext uri="{BB962C8B-B14F-4D97-AF65-F5344CB8AC3E}">
        <p14:creationId xmlns:p14="http://schemas.microsoft.com/office/powerpoint/2010/main" val="2439034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641612420"/>
              </p:ext>
            </p:extLst>
          </p:nvPr>
        </p:nvGraphicFramePr>
        <p:xfrm>
          <a:off x="381001" y="1371600"/>
          <a:ext cx="8534399" cy="5357171"/>
        </p:xfrm>
        <a:graphic>
          <a:graphicData uri="http://schemas.openxmlformats.org/drawingml/2006/table">
            <a:tbl>
              <a:tblPr firstRow="1" bandRow="1">
                <a:tableStyleId>{5C22544A-7EE6-4342-B048-85BDC9FD1C3A}</a:tableStyleId>
              </a:tblPr>
              <a:tblGrid>
                <a:gridCol w="1748790">
                  <a:extLst>
                    <a:ext uri="{9D8B030D-6E8A-4147-A177-3AD203B41FA5}">
                      <a16:colId xmlns:a16="http://schemas.microsoft.com/office/drawing/2014/main" val="646009280"/>
                    </a:ext>
                  </a:extLst>
                </a:gridCol>
                <a:gridCol w="617220">
                  <a:extLst>
                    <a:ext uri="{9D8B030D-6E8A-4147-A177-3AD203B41FA5}">
                      <a16:colId xmlns:a16="http://schemas.microsoft.com/office/drawing/2014/main" val="1650091306"/>
                    </a:ext>
                  </a:extLst>
                </a:gridCol>
                <a:gridCol w="2931794">
                  <a:extLst>
                    <a:ext uri="{9D8B030D-6E8A-4147-A177-3AD203B41FA5}">
                      <a16:colId xmlns:a16="http://schemas.microsoft.com/office/drawing/2014/main" val="100015059"/>
                    </a:ext>
                  </a:extLst>
                </a:gridCol>
                <a:gridCol w="188596">
                  <a:extLst>
                    <a:ext uri="{9D8B030D-6E8A-4147-A177-3AD203B41FA5}">
                      <a16:colId xmlns:a16="http://schemas.microsoft.com/office/drawing/2014/main" val="456250825"/>
                    </a:ext>
                  </a:extLst>
                </a:gridCol>
                <a:gridCol w="3047999">
                  <a:extLst>
                    <a:ext uri="{9D8B030D-6E8A-4147-A177-3AD203B41FA5}">
                      <a16:colId xmlns:a16="http://schemas.microsoft.com/office/drawing/2014/main" val="1587143714"/>
                    </a:ext>
                  </a:extLst>
                </a:gridCol>
              </a:tblGrid>
              <a:tr h="312109">
                <a:tc gridSpan="2">
                  <a:txBody>
                    <a:bodyPr/>
                    <a:lstStyle/>
                    <a:p>
                      <a:r>
                        <a:rPr lang="en-US" sz="1600" dirty="0">
                          <a:solidFill>
                            <a:schemeClr val="accent4">
                              <a:lumMod val="75000"/>
                            </a:schemeClr>
                          </a:solidFill>
                        </a:rPr>
                        <a:t>Outcome no.3</a:t>
                      </a:r>
                    </a:p>
                  </a:txBody>
                  <a:tcPr/>
                </a:tc>
                <a:tc hMerge="1">
                  <a:txBody>
                    <a:bodyPr/>
                    <a:lstStyle/>
                    <a:p>
                      <a:endParaRPr lang="en-US" dirty="0"/>
                    </a:p>
                  </a:txBody>
                  <a:tcPr/>
                </a:tc>
                <a:tc>
                  <a:txBody>
                    <a:bodyPr/>
                    <a:lstStyle/>
                    <a:p>
                      <a:r>
                        <a:rPr lang="en-US" sz="1600" dirty="0">
                          <a:solidFill>
                            <a:schemeClr val="accent4">
                              <a:lumMod val="75000"/>
                            </a:schemeClr>
                          </a:solidFill>
                        </a:rPr>
                        <a:t>Output no.3.2</a:t>
                      </a:r>
                    </a:p>
                  </a:txBody>
                  <a:tcPr/>
                </a:tc>
                <a:tc gridSpan="2">
                  <a:txBody>
                    <a:bodyPr/>
                    <a:lstStyle/>
                    <a:p>
                      <a:r>
                        <a:rPr lang="en-US" sz="1600" dirty="0">
                          <a:solidFill>
                            <a:schemeClr val="accent4">
                              <a:lumMod val="75000"/>
                            </a:schemeClr>
                          </a:solidFill>
                        </a:rPr>
                        <a:t>Activity no.GH321-18</a:t>
                      </a:r>
                    </a:p>
                  </a:txBody>
                  <a:tcPr/>
                </a:tc>
                <a:tc hMerge="1">
                  <a:txBody>
                    <a:bodyPr/>
                    <a:lstStyle/>
                    <a:p>
                      <a:endParaRPr lang="en-US" dirty="0"/>
                    </a:p>
                  </a:txBody>
                  <a:tcPr/>
                </a:tc>
                <a:extLst>
                  <a:ext uri="{0D108BD9-81ED-4DB2-BD59-A6C34878D82A}">
                    <a16:rowId xmlns:a16="http://schemas.microsoft.com/office/drawing/2014/main" val="3505229905"/>
                  </a:ext>
                </a:extLst>
              </a:tr>
              <a:tr h="312109">
                <a:tc>
                  <a:txBody>
                    <a:bodyPr/>
                    <a:lstStyle/>
                    <a:p>
                      <a:r>
                        <a:rPr lang="en-US" sz="1200" b="1" dirty="0"/>
                        <a:t>Sub-activity title </a:t>
                      </a:r>
                    </a:p>
                  </a:txBody>
                  <a:tcPr/>
                </a:tc>
                <a:tc gridSpan="4">
                  <a:txBody>
                    <a:bodyPr/>
                    <a:lstStyle/>
                    <a:p>
                      <a:r>
                        <a:rPr lang="en-US" sz="1200" dirty="0"/>
                        <a:t>Analysis of intra-household decision dynamics for smallholders in northern Ghana</a:t>
                      </a: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430957">
                <a:tc>
                  <a:txBody>
                    <a:bodyPr/>
                    <a:lstStyle/>
                    <a:p>
                      <a:r>
                        <a:rPr lang="en-US" sz="1200" b="1" dirty="0"/>
                        <a:t>Location/sites </a:t>
                      </a:r>
                    </a:p>
                    <a:p>
                      <a:r>
                        <a:rPr lang="en-US" sz="1200" b="1" dirty="0"/>
                        <a:t>for sub-activity</a:t>
                      </a:r>
                    </a:p>
                  </a:txBody>
                  <a:tcPr/>
                </a:tc>
                <a:tc gridSpan="4">
                  <a:txBody>
                    <a:bodyPr/>
                    <a:lstStyle/>
                    <a:p>
                      <a:r>
                        <a:rPr lang="en-US" sz="1200" dirty="0"/>
                        <a:t>Ghana, NR, UE, UW</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603339">
                <a:tc>
                  <a:txBody>
                    <a:bodyPr/>
                    <a:lstStyle/>
                    <a:p>
                      <a:r>
                        <a:rPr lang="en-US" sz="1200" b="1" dirty="0"/>
                        <a:t>Implementation timeframe (start/end date)</a:t>
                      </a:r>
                    </a:p>
                  </a:txBody>
                  <a:tcPr/>
                </a:tc>
                <a:tc gridSpan="4">
                  <a:txBody>
                    <a:bodyPr/>
                    <a:lstStyle/>
                    <a:p>
                      <a:r>
                        <a:rPr lang="en-US" sz="1200" dirty="0"/>
                        <a:t>01-2018 until 12-2018</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603339">
                <a:tc>
                  <a:txBody>
                    <a:bodyPr/>
                    <a:lstStyle/>
                    <a:p>
                      <a:r>
                        <a:rPr lang="en-US" sz="1200" b="1" dirty="0"/>
                        <a:t>Deliverables</a:t>
                      </a:r>
                    </a:p>
                  </a:txBody>
                  <a:tcPr/>
                </a:tc>
                <a:tc gridSpan="3">
                  <a:txBody>
                    <a:bodyPr/>
                    <a:lstStyle/>
                    <a:p>
                      <a:pPr marL="228600" indent="-228600">
                        <a:buFont typeface="+mj-lt"/>
                        <a:buAutoNum type="arabicPeriod"/>
                      </a:pPr>
                      <a:r>
                        <a:rPr lang="en-US" sz="1200" dirty="0"/>
                        <a:t>Journal article 1</a:t>
                      </a:r>
                    </a:p>
                    <a:p>
                      <a:pPr marL="228600" indent="-228600">
                        <a:buFont typeface="+mj-lt"/>
                        <a:buAutoNum type="arabicPeriod"/>
                      </a:pPr>
                      <a:r>
                        <a:rPr lang="en-US" sz="1200" dirty="0"/>
                        <a:t>Journal article 2</a:t>
                      </a:r>
                    </a:p>
                    <a:p>
                      <a:pPr marL="228600" indent="-228600">
                        <a:buFont typeface="+mj-lt"/>
                        <a:buAutoNum type="arabicPeriod"/>
                      </a:pPr>
                      <a:r>
                        <a:rPr lang="en-US" sz="1200" dirty="0"/>
                        <a:t>PhD thesis</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Dataset 1</a:t>
                      </a:r>
                    </a:p>
                    <a:p>
                      <a:pPr marL="228600" indent="-228600">
                        <a:buFont typeface="+mj-lt"/>
                        <a:buAutoNum type="arabicPeriod" startAt="4"/>
                      </a:pPr>
                      <a:r>
                        <a:rPr lang="en-US" sz="1200" dirty="0"/>
                        <a:t>Dataset 2</a:t>
                      </a:r>
                    </a:p>
                  </a:txBody>
                  <a:tcPr/>
                </a:tc>
                <a:extLst>
                  <a:ext uri="{0D108BD9-81ED-4DB2-BD59-A6C34878D82A}">
                    <a16:rowId xmlns:a16="http://schemas.microsoft.com/office/drawing/2014/main" val="3087860269"/>
                  </a:ext>
                </a:extLst>
              </a:tr>
              <a:tr h="775722">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US" sz="1200" dirty="0"/>
                        <a:t>Social (interest, power, decision-making)</a:t>
                      </a:r>
                    </a:p>
                    <a:p>
                      <a:pPr marL="228600" indent="-228600">
                        <a:buFont typeface="+mj-lt"/>
                        <a:buAutoNum type="arabicPeriod"/>
                      </a:pPr>
                      <a:r>
                        <a:rPr lang="en-US" sz="1200" dirty="0"/>
                        <a:t>Human (satisfaction)</a:t>
                      </a:r>
                    </a:p>
                    <a:p>
                      <a:pPr marL="228600" indent="-228600">
                        <a:buFont typeface="+mj-lt"/>
                        <a:buAutoNum type="arabicPeriod"/>
                      </a:pPr>
                      <a:r>
                        <a:rPr lang="en-US" sz="1200" dirty="0"/>
                        <a:t>Productive (farm level activities, production)</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txBody>
                  <a:tcPr/>
                </a:tc>
                <a:extLst>
                  <a:ext uri="{0D108BD9-81ED-4DB2-BD59-A6C34878D82A}">
                    <a16:rowId xmlns:a16="http://schemas.microsoft.com/office/drawing/2014/main" val="2109533273"/>
                  </a:ext>
                </a:extLst>
              </a:tr>
              <a:tr h="603339">
                <a:tc>
                  <a:txBody>
                    <a:bodyPr/>
                    <a:lstStyle/>
                    <a:p>
                      <a:r>
                        <a:rPr lang="en-US" sz="1200" b="1" dirty="0"/>
                        <a:t>Research team and responsibilities</a:t>
                      </a:r>
                    </a:p>
                  </a:txBody>
                  <a:tcPr/>
                </a:tc>
                <a:tc gridSpan="3">
                  <a:txBody>
                    <a:bodyPr/>
                    <a:lstStyle/>
                    <a:p>
                      <a:pPr marL="228600" indent="-228600">
                        <a:buFont typeface="+mj-lt"/>
                        <a:buAutoNum type="arabicPeriod"/>
                      </a:pPr>
                      <a:r>
                        <a:rPr lang="en-US" sz="1200" dirty="0" err="1"/>
                        <a:t>Mirja</a:t>
                      </a:r>
                      <a:r>
                        <a:rPr lang="en-US" sz="1200" dirty="0"/>
                        <a:t> </a:t>
                      </a:r>
                      <a:r>
                        <a:rPr lang="en-US" sz="1200" dirty="0" err="1"/>
                        <a:t>Michalscheck</a:t>
                      </a:r>
                      <a:r>
                        <a:rPr lang="en-US" sz="1200" dirty="0"/>
                        <a:t> (WUR)</a:t>
                      </a:r>
                    </a:p>
                    <a:p>
                      <a:pPr marL="228600" indent="-228600">
                        <a:buFont typeface="+mj-lt"/>
                        <a:buAutoNum type="arabicPeriod"/>
                      </a:pPr>
                      <a:r>
                        <a:rPr lang="en-US" sz="1200" dirty="0"/>
                        <a:t>Jeroen Groot (WUR)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err="1"/>
                        <a:t>Gundula</a:t>
                      </a:r>
                      <a:r>
                        <a:rPr lang="en-US" sz="1200" dirty="0"/>
                        <a:t> Fischer (IITA)</a:t>
                      </a:r>
                    </a:p>
                  </a:txBody>
                  <a:tcPr/>
                </a:tc>
                <a:tc hMerge="1">
                  <a:txBody>
                    <a:bodyPr/>
                    <a:lstStyle/>
                    <a:p>
                      <a:endParaRPr lang="en-US"/>
                    </a:p>
                  </a:txBody>
                  <a:tcPr/>
                </a:tc>
                <a:tc hMerge="1">
                  <a:txBody>
                    <a:bodyPr/>
                    <a:lstStyle/>
                    <a:p>
                      <a:endParaRPr lang="en-US"/>
                    </a:p>
                  </a:txBody>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lang="en-US" sz="1200" dirty="0"/>
                        <a:t>Bekele </a:t>
                      </a:r>
                      <a:r>
                        <a:rPr lang="en-US" sz="1200" dirty="0" err="1"/>
                        <a:t>Kotu</a:t>
                      </a:r>
                      <a:r>
                        <a:rPr lang="en-US" sz="1200" dirty="0"/>
                        <a:t> (IITA)</a:t>
                      </a:r>
                    </a:p>
                    <a:p>
                      <a:pPr marL="228600" indent="-228600">
                        <a:buFont typeface="+mj-lt"/>
                        <a:buAutoNum type="arabicPeriod" startAt="4"/>
                      </a:pPr>
                      <a:endParaRPr lang="en-US" sz="1200" dirty="0"/>
                    </a:p>
                  </a:txBody>
                  <a:tcPr/>
                </a:tc>
                <a:extLst>
                  <a:ext uri="{0D108BD9-81ED-4DB2-BD59-A6C34878D82A}">
                    <a16:rowId xmlns:a16="http://schemas.microsoft.com/office/drawing/2014/main" val="1252771777"/>
                  </a:ext>
                </a:extLst>
              </a:tr>
              <a:tr h="846543">
                <a:tc>
                  <a:txBody>
                    <a:bodyPr/>
                    <a:lstStyle/>
                    <a:p>
                      <a:r>
                        <a:rPr lang="en-US" sz="1200" b="1" dirty="0"/>
                        <a:t>Farming systems research perspective (how this work links with others)</a:t>
                      </a:r>
                    </a:p>
                  </a:txBody>
                  <a:tcPr/>
                </a:tc>
                <a:tc gridSpan="4">
                  <a:txBody>
                    <a:bodyPr/>
                    <a:lstStyle/>
                    <a:p>
                      <a:r>
                        <a:rPr lang="en-US" sz="1200" dirty="0"/>
                        <a:t>Farm household analysis of decision making, within household dynamics.</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1471963457"/>
                  </a:ext>
                </a:extLst>
              </a:tr>
              <a:tr h="479959">
                <a:tc>
                  <a:txBody>
                    <a:bodyPr/>
                    <a:lstStyle/>
                    <a:p>
                      <a:r>
                        <a:rPr lang="en-US" sz="1200" b="1" dirty="0"/>
                        <a:t>Estimated fund requirement</a:t>
                      </a:r>
                    </a:p>
                  </a:txBody>
                  <a:tcPr/>
                </a:tc>
                <a:tc gridSpan="4">
                  <a:txBody>
                    <a:bodyPr/>
                    <a:lstStyle/>
                    <a:p>
                      <a:r>
                        <a:rPr lang="en-US" sz="1200" dirty="0"/>
                        <a:t>$30k</a:t>
                      </a:r>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14415025"/>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5062A-F9B1-9046-A01C-91110FDECE09}"/>
              </a:ext>
            </a:extLst>
          </p:cNvPr>
          <p:cNvSpPr>
            <a:spLocks noGrp="1"/>
          </p:cNvSpPr>
          <p:nvPr>
            <p:ph type="title"/>
          </p:nvPr>
        </p:nvSpPr>
        <p:spPr/>
        <p:txBody>
          <a:bodyPr/>
          <a:lstStyle/>
          <a:p>
            <a:r>
              <a:rPr lang="en-US" dirty="0">
                <a:solidFill>
                  <a:schemeClr val="accent4">
                    <a:lumMod val="75000"/>
                  </a:schemeClr>
                </a:solidFill>
              </a:rPr>
              <a:t>Ghana</a:t>
            </a:r>
            <a:r>
              <a:rPr lang="en-US" sz="2400" dirty="0">
                <a:solidFill>
                  <a:schemeClr val="accent4">
                    <a:lumMod val="75000"/>
                  </a:schemeClr>
                </a:solidFill>
              </a:rPr>
              <a:t> – intrahousehold differences in interests, power &amp; decisions</a:t>
            </a:r>
          </a:p>
        </p:txBody>
      </p:sp>
      <p:sp>
        <p:nvSpPr>
          <p:cNvPr id="3" name="Content Placeholder 2">
            <a:extLst>
              <a:ext uri="{FF2B5EF4-FFF2-40B4-BE49-F238E27FC236}">
                <a16:creationId xmlns:a16="http://schemas.microsoft.com/office/drawing/2014/main" id="{514498CB-18D1-F149-B050-D3308915984F}"/>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A1F93FA5-F341-BD49-8028-DD11B98528D9}"/>
              </a:ext>
            </a:extLst>
          </p:cNvPr>
          <p:cNvPicPr/>
          <p:nvPr/>
        </p:nvPicPr>
        <p:blipFill>
          <a:blip r:embed="rId2" cstate="print">
            <a:extLst>
              <a:ext uri="{28A0092B-C50C-407E-A947-70E740481C1C}">
                <a14:useLocalDpi xmlns:a14="http://schemas.microsoft.com/office/drawing/2010/main"/>
              </a:ext>
            </a:extLst>
          </a:blip>
          <a:stretch>
            <a:fillRect/>
          </a:stretch>
        </p:blipFill>
        <p:spPr>
          <a:xfrm>
            <a:off x="-130687" y="2195754"/>
            <a:ext cx="4833188" cy="2833446"/>
          </a:xfrm>
          <a:prstGeom prst="rect">
            <a:avLst/>
          </a:prstGeom>
        </p:spPr>
      </p:pic>
      <p:pic>
        <p:nvPicPr>
          <p:cNvPr id="5" name="Picture 4">
            <a:extLst>
              <a:ext uri="{FF2B5EF4-FFF2-40B4-BE49-F238E27FC236}">
                <a16:creationId xmlns:a16="http://schemas.microsoft.com/office/drawing/2014/main" id="{3DDFDF93-258F-E345-AAB1-3B84FC0B1365}"/>
              </a:ext>
            </a:extLst>
          </p:cNvPr>
          <p:cNvPicPr/>
          <p:nvPr/>
        </p:nvPicPr>
        <p:blipFill>
          <a:blip r:embed="rId3"/>
          <a:stretch>
            <a:fillRect/>
          </a:stretch>
        </p:blipFill>
        <p:spPr>
          <a:xfrm>
            <a:off x="4727209" y="3352800"/>
            <a:ext cx="4340591" cy="3093361"/>
          </a:xfrm>
          <a:prstGeom prst="rect">
            <a:avLst/>
          </a:prstGeom>
        </p:spPr>
      </p:pic>
      <p:sp>
        <p:nvSpPr>
          <p:cNvPr id="6" name="TextBox 5">
            <a:extLst>
              <a:ext uri="{FF2B5EF4-FFF2-40B4-BE49-F238E27FC236}">
                <a16:creationId xmlns:a16="http://schemas.microsoft.com/office/drawing/2014/main" id="{BEB95ADD-867D-E448-9BC1-C7423D8DE994}"/>
              </a:ext>
            </a:extLst>
          </p:cNvPr>
          <p:cNvSpPr txBox="1"/>
          <p:nvPr/>
        </p:nvSpPr>
        <p:spPr>
          <a:xfrm>
            <a:off x="838200" y="5105256"/>
            <a:ext cx="2770310" cy="533544"/>
          </a:xfrm>
          <a:prstGeom prst="rect">
            <a:avLst/>
          </a:prstGeom>
          <a:solidFill>
            <a:schemeClr val="accent1">
              <a:lumMod val="40000"/>
              <a:lumOff val="60000"/>
            </a:schemeClr>
          </a:solidFill>
        </p:spPr>
        <p:txBody>
          <a:bodyPr wrap="none" rtlCol="0">
            <a:spAutoFit/>
          </a:bodyPr>
          <a:lstStyle/>
          <a:p>
            <a:pPr>
              <a:lnSpc>
                <a:spcPts val="1800"/>
              </a:lnSpc>
            </a:pPr>
            <a:r>
              <a:rPr lang="en-US" sz="1400" dirty="0">
                <a:latin typeface="Verdana" pitchFamily="34" charset="0"/>
              </a:rPr>
              <a:t>Analysis of intra-household</a:t>
            </a:r>
          </a:p>
          <a:p>
            <a:pPr>
              <a:lnSpc>
                <a:spcPts val="1800"/>
              </a:lnSpc>
            </a:pPr>
            <a:r>
              <a:rPr lang="en-US" sz="1400" dirty="0">
                <a:latin typeface="Verdana" pitchFamily="34" charset="0"/>
              </a:rPr>
              <a:t>dynamics in Northern Ghana</a:t>
            </a:r>
          </a:p>
        </p:txBody>
      </p:sp>
      <p:sp>
        <p:nvSpPr>
          <p:cNvPr id="7" name="Oval 6">
            <a:extLst>
              <a:ext uri="{FF2B5EF4-FFF2-40B4-BE49-F238E27FC236}">
                <a16:creationId xmlns:a16="http://schemas.microsoft.com/office/drawing/2014/main" id="{C20B5D49-7BC9-2344-B441-27BB27E58339}"/>
              </a:ext>
            </a:extLst>
          </p:cNvPr>
          <p:cNvSpPr/>
          <p:nvPr/>
        </p:nvSpPr>
        <p:spPr>
          <a:xfrm>
            <a:off x="8093122" y="2988860"/>
            <a:ext cx="409433" cy="40222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798102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1557180913"/>
              </p:ext>
            </p:extLst>
          </p:nvPr>
        </p:nvGraphicFramePr>
        <p:xfrm>
          <a:off x="381001" y="1371600"/>
          <a:ext cx="8534399" cy="5357171"/>
        </p:xfrm>
        <a:graphic>
          <a:graphicData uri="http://schemas.openxmlformats.org/drawingml/2006/table">
            <a:tbl>
              <a:tblPr firstRow="1" bandRow="1">
                <a:tableStyleId>{5C22544A-7EE6-4342-B048-85BDC9FD1C3A}</a:tableStyleId>
              </a:tblPr>
              <a:tblGrid>
                <a:gridCol w="1748790">
                  <a:extLst>
                    <a:ext uri="{9D8B030D-6E8A-4147-A177-3AD203B41FA5}">
                      <a16:colId xmlns:a16="http://schemas.microsoft.com/office/drawing/2014/main" val="646009280"/>
                    </a:ext>
                  </a:extLst>
                </a:gridCol>
                <a:gridCol w="617220">
                  <a:extLst>
                    <a:ext uri="{9D8B030D-6E8A-4147-A177-3AD203B41FA5}">
                      <a16:colId xmlns:a16="http://schemas.microsoft.com/office/drawing/2014/main" val="1650091306"/>
                    </a:ext>
                  </a:extLst>
                </a:gridCol>
                <a:gridCol w="2931794">
                  <a:extLst>
                    <a:ext uri="{9D8B030D-6E8A-4147-A177-3AD203B41FA5}">
                      <a16:colId xmlns:a16="http://schemas.microsoft.com/office/drawing/2014/main" val="100015059"/>
                    </a:ext>
                  </a:extLst>
                </a:gridCol>
                <a:gridCol w="188596">
                  <a:extLst>
                    <a:ext uri="{9D8B030D-6E8A-4147-A177-3AD203B41FA5}">
                      <a16:colId xmlns:a16="http://schemas.microsoft.com/office/drawing/2014/main" val="456250825"/>
                    </a:ext>
                  </a:extLst>
                </a:gridCol>
                <a:gridCol w="3047999">
                  <a:extLst>
                    <a:ext uri="{9D8B030D-6E8A-4147-A177-3AD203B41FA5}">
                      <a16:colId xmlns:a16="http://schemas.microsoft.com/office/drawing/2014/main" val="1587143714"/>
                    </a:ext>
                  </a:extLst>
                </a:gridCol>
              </a:tblGrid>
              <a:tr h="312109">
                <a:tc gridSpan="2">
                  <a:txBody>
                    <a:bodyPr/>
                    <a:lstStyle/>
                    <a:p>
                      <a:r>
                        <a:rPr lang="en-US" sz="1600" dirty="0">
                          <a:solidFill>
                            <a:schemeClr val="accent4">
                              <a:lumMod val="75000"/>
                            </a:schemeClr>
                          </a:solidFill>
                        </a:rPr>
                        <a:t>Outcome no.2</a:t>
                      </a:r>
                    </a:p>
                  </a:txBody>
                  <a:tcPr/>
                </a:tc>
                <a:tc hMerge="1">
                  <a:txBody>
                    <a:bodyPr/>
                    <a:lstStyle/>
                    <a:p>
                      <a:endParaRPr lang="en-US" dirty="0"/>
                    </a:p>
                  </a:txBody>
                  <a:tcPr/>
                </a:tc>
                <a:tc>
                  <a:txBody>
                    <a:bodyPr/>
                    <a:lstStyle/>
                    <a:p>
                      <a:r>
                        <a:rPr lang="en-US" sz="1600" dirty="0">
                          <a:solidFill>
                            <a:schemeClr val="accent4">
                              <a:lumMod val="75000"/>
                            </a:schemeClr>
                          </a:solidFill>
                        </a:rPr>
                        <a:t>Output no.2.1</a:t>
                      </a:r>
                    </a:p>
                  </a:txBody>
                  <a:tcPr/>
                </a:tc>
                <a:tc gridSpan="2">
                  <a:txBody>
                    <a:bodyPr/>
                    <a:lstStyle/>
                    <a:p>
                      <a:r>
                        <a:rPr lang="en-US" sz="1600" dirty="0">
                          <a:solidFill>
                            <a:schemeClr val="accent4">
                              <a:lumMod val="75000"/>
                            </a:schemeClr>
                          </a:solidFill>
                        </a:rPr>
                        <a:t>Activity no.GH211-18</a:t>
                      </a:r>
                    </a:p>
                  </a:txBody>
                  <a:tcPr/>
                </a:tc>
                <a:tc hMerge="1">
                  <a:txBody>
                    <a:bodyPr/>
                    <a:lstStyle/>
                    <a:p>
                      <a:endParaRPr lang="en-US" dirty="0"/>
                    </a:p>
                  </a:txBody>
                  <a:tcPr/>
                </a:tc>
                <a:extLst>
                  <a:ext uri="{0D108BD9-81ED-4DB2-BD59-A6C34878D82A}">
                    <a16:rowId xmlns:a16="http://schemas.microsoft.com/office/drawing/2014/main" val="3505229905"/>
                  </a:ext>
                </a:extLst>
              </a:tr>
              <a:tr h="312109">
                <a:tc>
                  <a:txBody>
                    <a:bodyPr/>
                    <a:lstStyle/>
                    <a:p>
                      <a:r>
                        <a:rPr lang="en-US" sz="1200" b="1" dirty="0"/>
                        <a:t>Sub-activity title </a:t>
                      </a:r>
                    </a:p>
                  </a:txBody>
                  <a:tcPr/>
                </a:tc>
                <a:tc gridSpan="4">
                  <a:txBody>
                    <a:bodyPr/>
                    <a:lstStyle/>
                    <a:p>
                      <a:r>
                        <a:rPr lang="en-US" sz="1200" dirty="0"/>
                        <a:t>Nutrition-sensitive agriculture: relations between indicators of human and environmental health</a:t>
                      </a: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430957">
                <a:tc>
                  <a:txBody>
                    <a:bodyPr/>
                    <a:lstStyle/>
                    <a:p>
                      <a:r>
                        <a:rPr lang="en-US" sz="1200" b="1" dirty="0"/>
                        <a:t>Location/sites </a:t>
                      </a:r>
                    </a:p>
                    <a:p>
                      <a:r>
                        <a:rPr lang="en-US" sz="1200" b="1" dirty="0"/>
                        <a:t>for sub-activity</a:t>
                      </a:r>
                    </a:p>
                  </a:txBody>
                  <a:tcPr/>
                </a:tc>
                <a:tc gridSpan="4">
                  <a:txBody>
                    <a:bodyPr/>
                    <a:lstStyle/>
                    <a:p>
                      <a:r>
                        <a:rPr lang="en-US" sz="1200" dirty="0"/>
                        <a:t>Ghana, NR, UE, UW</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603339">
                <a:tc>
                  <a:txBody>
                    <a:bodyPr/>
                    <a:lstStyle/>
                    <a:p>
                      <a:r>
                        <a:rPr lang="en-US" sz="1200" b="1" dirty="0"/>
                        <a:t>Implementation timeframe (start/end date)</a:t>
                      </a:r>
                    </a:p>
                  </a:txBody>
                  <a:tcPr/>
                </a:tc>
                <a:tc gridSpan="4">
                  <a:txBody>
                    <a:bodyPr/>
                    <a:lstStyle/>
                    <a:p>
                      <a:r>
                        <a:rPr lang="en-US" sz="1200" dirty="0"/>
                        <a:t>09-2018 until 06-2019</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603339">
                <a:tc>
                  <a:txBody>
                    <a:bodyPr/>
                    <a:lstStyle/>
                    <a:p>
                      <a:r>
                        <a:rPr lang="en-US" sz="1200" b="1" dirty="0"/>
                        <a:t>Deliverables</a:t>
                      </a:r>
                    </a:p>
                  </a:txBody>
                  <a:tcPr/>
                </a:tc>
                <a:tc gridSpan="3">
                  <a:txBody>
                    <a:bodyPr/>
                    <a:lstStyle/>
                    <a:p>
                      <a:pPr marL="228600" indent="-228600">
                        <a:buFont typeface="+mj-lt"/>
                        <a:buAutoNum type="arabicPeriod"/>
                      </a:pPr>
                      <a:r>
                        <a:rPr lang="en-US" sz="1200" dirty="0"/>
                        <a:t>MSc thesis/draft journal article</a:t>
                      </a:r>
                    </a:p>
                    <a:p>
                      <a:pPr marL="228600" indent="-228600">
                        <a:buFont typeface="+mj-lt"/>
                        <a:buAutoNum type="arabicPeriod"/>
                      </a:pPr>
                      <a:r>
                        <a:rPr lang="en-US" sz="1200" dirty="0"/>
                        <a:t>Parameterized model</a:t>
                      </a:r>
                    </a:p>
                    <a:p>
                      <a:pPr marL="228600" indent="-228600">
                        <a:buFont typeface="+mj-lt"/>
                        <a:buAutoNum type="arabicPeriod"/>
                      </a:pPr>
                      <a:r>
                        <a:rPr lang="en-US" sz="1200" dirty="0"/>
                        <a:t>Dataset</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txBody>
                  <a:tcPr/>
                </a:tc>
                <a:extLst>
                  <a:ext uri="{0D108BD9-81ED-4DB2-BD59-A6C34878D82A}">
                    <a16:rowId xmlns:a16="http://schemas.microsoft.com/office/drawing/2014/main" val="3087860269"/>
                  </a:ext>
                </a:extLst>
              </a:tr>
              <a:tr h="775722">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US" sz="1200" dirty="0"/>
                        <a:t>Social (labor balance, off-farm activities; HH level)</a:t>
                      </a:r>
                    </a:p>
                    <a:p>
                      <a:pPr marL="228600" indent="-228600">
                        <a:buFont typeface="+mj-lt"/>
                        <a:buAutoNum type="arabicPeriod"/>
                      </a:pPr>
                      <a:r>
                        <a:rPr lang="en-US" sz="1200" dirty="0"/>
                        <a:t>Human (dietary adequacy and diversity; HH level)</a:t>
                      </a:r>
                    </a:p>
                    <a:p>
                      <a:pPr marL="228600" indent="-228600">
                        <a:buFont typeface="+mj-lt"/>
                        <a:buAutoNum type="arabicPeriod"/>
                      </a:pPr>
                      <a:r>
                        <a:rPr lang="en-US" sz="1200" dirty="0"/>
                        <a:t>Productive (crop and livestock production, farm-level)</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Economic (farm profit and HH income)</a:t>
                      </a:r>
                    </a:p>
                    <a:p>
                      <a:pPr marL="228600" indent="-228600">
                        <a:buFont typeface="+mj-lt"/>
                        <a:buAutoNum type="arabicPeriod" startAt="4"/>
                      </a:pPr>
                      <a:r>
                        <a:rPr lang="en-US" sz="1200" dirty="0"/>
                        <a:t>Environmental (soil quality, nutrient loss)</a:t>
                      </a:r>
                    </a:p>
                  </a:txBody>
                  <a:tcPr/>
                </a:tc>
                <a:extLst>
                  <a:ext uri="{0D108BD9-81ED-4DB2-BD59-A6C34878D82A}">
                    <a16:rowId xmlns:a16="http://schemas.microsoft.com/office/drawing/2014/main" val="2109533273"/>
                  </a:ext>
                </a:extLst>
              </a:tr>
              <a:tr h="603339">
                <a:tc>
                  <a:txBody>
                    <a:bodyPr/>
                    <a:lstStyle/>
                    <a:p>
                      <a:r>
                        <a:rPr lang="en-US" sz="1200" b="1" dirty="0"/>
                        <a:t>Research team and responsibilities</a:t>
                      </a:r>
                    </a:p>
                  </a:txBody>
                  <a:tcPr/>
                </a:tc>
                <a:tc gridSpan="3">
                  <a:txBody>
                    <a:bodyPr/>
                    <a:lstStyle/>
                    <a:p>
                      <a:pPr marL="228600" indent="-228600">
                        <a:buFont typeface="+mj-lt"/>
                        <a:buAutoNum type="arabicPeriod"/>
                      </a:pPr>
                      <a:r>
                        <a:rPr lang="en-US" sz="1200" dirty="0"/>
                        <a:t>MSc student WUR</a:t>
                      </a:r>
                    </a:p>
                    <a:p>
                      <a:pPr marL="228600" indent="-228600">
                        <a:buFont typeface="+mj-lt"/>
                        <a:buAutoNum type="arabicPeriod"/>
                      </a:pPr>
                      <a:r>
                        <a:rPr lang="en-US" sz="1200" dirty="0"/>
                        <a:t>Jeroen Groot (WUR)</a:t>
                      </a:r>
                    </a:p>
                    <a:p>
                      <a:pPr marL="228600" indent="-228600">
                        <a:buFont typeface="+mj-lt"/>
                        <a:buAutoNum type="arabicPeriod"/>
                      </a:pPr>
                      <a:r>
                        <a:rPr lang="en-US" sz="1200" dirty="0"/>
                        <a:t>Bekele </a:t>
                      </a:r>
                      <a:r>
                        <a:rPr lang="en-US" sz="1200" dirty="0" err="1"/>
                        <a:t>Kotu</a:t>
                      </a:r>
                      <a:r>
                        <a:rPr lang="en-US" sz="1200" dirty="0"/>
                        <a:t> (IITA)</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t>Lieven </a:t>
                      </a:r>
                      <a:r>
                        <a:rPr lang="en-US" sz="1200" dirty="0" err="1"/>
                        <a:t>Claessens</a:t>
                      </a:r>
                      <a:r>
                        <a:rPr lang="en-US" sz="1200" dirty="0"/>
                        <a:t> (IITA)</a:t>
                      </a:r>
                    </a:p>
                    <a:p>
                      <a:pPr marL="228600" indent="-228600">
                        <a:buFont typeface="+mj-lt"/>
                        <a:buAutoNum type="arabicPeriod" startAt="4"/>
                      </a:pPr>
                      <a:r>
                        <a:rPr lang="en-US" sz="1200" dirty="0"/>
                        <a:t>…</a:t>
                      </a:r>
                    </a:p>
                    <a:p>
                      <a:pPr marL="228600" indent="-228600">
                        <a:buFont typeface="+mj-lt"/>
                        <a:buAutoNum type="arabicPeriod" startAt="4"/>
                      </a:pPr>
                      <a:r>
                        <a:rPr lang="en-US" sz="1200" dirty="0"/>
                        <a:t>…</a:t>
                      </a:r>
                    </a:p>
                  </a:txBody>
                  <a:tcPr/>
                </a:tc>
                <a:extLst>
                  <a:ext uri="{0D108BD9-81ED-4DB2-BD59-A6C34878D82A}">
                    <a16:rowId xmlns:a16="http://schemas.microsoft.com/office/drawing/2014/main" val="1252771777"/>
                  </a:ext>
                </a:extLst>
              </a:tr>
              <a:tr h="846543">
                <a:tc>
                  <a:txBody>
                    <a:bodyPr/>
                    <a:lstStyle/>
                    <a:p>
                      <a:r>
                        <a:rPr lang="en-US" sz="1200" b="1" dirty="0"/>
                        <a:t>Farming systems research perspective (how this work links with others)</a:t>
                      </a:r>
                    </a:p>
                  </a:txBody>
                  <a:tcPr/>
                </a:tc>
                <a:tc gridSpan="4">
                  <a:txBody>
                    <a:bodyPr/>
                    <a:lstStyle/>
                    <a:p>
                      <a:r>
                        <a:rPr lang="en-US" sz="1200" dirty="0"/>
                        <a:t>Integrated, multi-criteria analysis of farm household resource allocation, system productivity, environmental impact (nutrients, pesticides) and effects on dietary adequacy and diversity. We explore relations between indicators of human and environmental health for smallholder households as affected by sustainable farm production and dietary diversity.</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1471963457"/>
                  </a:ext>
                </a:extLst>
              </a:tr>
              <a:tr h="479959">
                <a:tc>
                  <a:txBody>
                    <a:bodyPr/>
                    <a:lstStyle/>
                    <a:p>
                      <a:r>
                        <a:rPr lang="en-US" sz="1200" b="1" dirty="0"/>
                        <a:t>Estimated fund requirement</a:t>
                      </a:r>
                    </a:p>
                  </a:txBody>
                  <a:tcPr/>
                </a:tc>
                <a:tc gridSpan="4">
                  <a:txBody>
                    <a:bodyPr/>
                    <a:lstStyle/>
                    <a:p>
                      <a:r>
                        <a:rPr lang="en-US" sz="1200" dirty="0"/>
                        <a:t>$10k</a:t>
                      </a:r>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14415025"/>
                  </a:ext>
                </a:extLst>
              </a:tr>
            </a:tbl>
          </a:graphicData>
        </a:graphic>
      </p:graphicFrame>
    </p:spTree>
    <p:extLst>
      <p:ext uri="{BB962C8B-B14F-4D97-AF65-F5344CB8AC3E}">
        <p14:creationId xmlns:p14="http://schemas.microsoft.com/office/powerpoint/2010/main" val="40011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36935E5-EB95-944E-A37B-404B64106010}"/>
              </a:ext>
            </a:extLst>
          </p:cNvPr>
          <p:cNvSpPr>
            <a:spLocks noGrp="1"/>
          </p:cNvSpPr>
          <p:nvPr>
            <p:ph type="body" sz="quarter" idx="12"/>
          </p:nvPr>
        </p:nvSpPr>
        <p:spPr/>
        <p:txBody>
          <a:bodyPr/>
          <a:lstStyle/>
          <a:p>
            <a:endParaRPr lang="en-US"/>
          </a:p>
        </p:txBody>
      </p:sp>
      <p:pic>
        <p:nvPicPr>
          <p:cNvPr id="3" name="Picture 2">
            <a:extLst>
              <a:ext uri="{FF2B5EF4-FFF2-40B4-BE49-F238E27FC236}">
                <a16:creationId xmlns:a16="http://schemas.microsoft.com/office/drawing/2014/main" id="{DB118705-7455-3545-8D52-10846472A72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81000" y="2095500"/>
            <a:ext cx="8305800" cy="3962400"/>
          </a:xfrm>
          <a:prstGeom prst="rect">
            <a:avLst/>
          </a:prstGeom>
          <a:noFill/>
        </p:spPr>
      </p:pic>
    </p:spTree>
    <p:extLst>
      <p:ext uri="{BB962C8B-B14F-4D97-AF65-F5344CB8AC3E}">
        <p14:creationId xmlns:p14="http://schemas.microsoft.com/office/powerpoint/2010/main" val="1466824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1518461636"/>
              </p:ext>
            </p:extLst>
          </p:nvPr>
        </p:nvGraphicFramePr>
        <p:xfrm>
          <a:off x="381001" y="1371600"/>
          <a:ext cx="8534399" cy="5357171"/>
        </p:xfrm>
        <a:graphic>
          <a:graphicData uri="http://schemas.openxmlformats.org/drawingml/2006/table">
            <a:tbl>
              <a:tblPr firstRow="1" bandRow="1">
                <a:tableStyleId>{5C22544A-7EE6-4342-B048-85BDC9FD1C3A}</a:tableStyleId>
              </a:tblPr>
              <a:tblGrid>
                <a:gridCol w="1748790">
                  <a:extLst>
                    <a:ext uri="{9D8B030D-6E8A-4147-A177-3AD203B41FA5}">
                      <a16:colId xmlns:a16="http://schemas.microsoft.com/office/drawing/2014/main" val="646009280"/>
                    </a:ext>
                  </a:extLst>
                </a:gridCol>
                <a:gridCol w="617220">
                  <a:extLst>
                    <a:ext uri="{9D8B030D-6E8A-4147-A177-3AD203B41FA5}">
                      <a16:colId xmlns:a16="http://schemas.microsoft.com/office/drawing/2014/main" val="1650091306"/>
                    </a:ext>
                  </a:extLst>
                </a:gridCol>
                <a:gridCol w="2931794">
                  <a:extLst>
                    <a:ext uri="{9D8B030D-6E8A-4147-A177-3AD203B41FA5}">
                      <a16:colId xmlns:a16="http://schemas.microsoft.com/office/drawing/2014/main" val="100015059"/>
                    </a:ext>
                  </a:extLst>
                </a:gridCol>
                <a:gridCol w="188596">
                  <a:extLst>
                    <a:ext uri="{9D8B030D-6E8A-4147-A177-3AD203B41FA5}">
                      <a16:colId xmlns:a16="http://schemas.microsoft.com/office/drawing/2014/main" val="456250825"/>
                    </a:ext>
                  </a:extLst>
                </a:gridCol>
                <a:gridCol w="3047999">
                  <a:extLst>
                    <a:ext uri="{9D8B030D-6E8A-4147-A177-3AD203B41FA5}">
                      <a16:colId xmlns:a16="http://schemas.microsoft.com/office/drawing/2014/main" val="1587143714"/>
                    </a:ext>
                  </a:extLst>
                </a:gridCol>
              </a:tblGrid>
              <a:tr h="312109">
                <a:tc gridSpan="2">
                  <a:txBody>
                    <a:bodyPr/>
                    <a:lstStyle/>
                    <a:p>
                      <a:r>
                        <a:rPr lang="en-US" sz="1600" dirty="0">
                          <a:solidFill>
                            <a:schemeClr val="accent4">
                              <a:lumMod val="75000"/>
                            </a:schemeClr>
                          </a:solidFill>
                        </a:rPr>
                        <a:t>Outcome no.?</a:t>
                      </a:r>
                    </a:p>
                  </a:txBody>
                  <a:tcPr/>
                </a:tc>
                <a:tc hMerge="1">
                  <a:txBody>
                    <a:bodyPr/>
                    <a:lstStyle/>
                    <a:p>
                      <a:endParaRPr lang="en-US" dirty="0"/>
                    </a:p>
                  </a:txBody>
                  <a:tcPr/>
                </a:tc>
                <a:tc>
                  <a:txBody>
                    <a:bodyPr/>
                    <a:lstStyle/>
                    <a:p>
                      <a:r>
                        <a:rPr lang="en-US" sz="1600" dirty="0">
                          <a:solidFill>
                            <a:schemeClr val="accent4">
                              <a:lumMod val="75000"/>
                            </a:schemeClr>
                          </a:solidFill>
                        </a:rPr>
                        <a:t>Output no.?</a:t>
                      </a:r>
                    </a:p>
                  </a:txBody>
                  <a:tcPr/>
                </a:tc>
                <a:tc gridSpan="2">
                  <a:txBody>
                    <a:bodyPr/>
                    <a:lstStyle/>
                    <a:p>
                      <a:r>
                        <a:rPr lang="en-US" sz="1600" dirty="0">
                          <a:solidFill>
                            <a:schemeClr val="accent4">
                              <a:lumMod val="75000"/>
                            </a:schemeClr>
                          </a:solidFill>
                        </a:rPr>
                        <a:t>Activity </a:t>
                      </a:r>
                      <a:r>
                        <a:rPr lang="en-US" sz="1600" dirty="0" err="1">
                          <a:solidFill>
                            <a:schemeClr val="accent4">
                              <a:lumMod val="75000"/>
                            </a:schemeClr>
                          </a:solidFill>
                        </a:rPr>
                        <a:t>no.GH</a:t>
                      </a:r>
                      <a:r>
                        <a:rPr lang="en-US" sz="1600" dirty="0">
                          <a:solidFill>
                            <a:schemeClr val="accent4">
                              <a:lumMod val="75000"/>
                            </a:schemeClr>
                          </a:solidFill>
                        </a:rPr>
                        <a:t>???-18</a:t>
                      </a:r>
                    </a:p>
                  </a:txBody>
                  <a:tcPr/>
                </a:tc>
                <a:tc hMerge="1">
                  <a:txBody>
                    <a:bodyPr/>
                    <a:lstStyle/>
                    <a:p>
                      <a:endParaRPr lang="en-US" dirty="0"/>
                    </a:p>
                  </a:txBody>
                  <a:tcPr/>
                </a:tc>
                <a:extLst>
                  <a:ext uri="{0D108BD9-81ED-4DB2-BD59-A6C34878D82A}">
                    <a16:rowId xmlns:a16="http://schemas.microsoft.com/office/drawing/2014/main" val="3505229905"/>
                  </a:ext>
                </a:extLst>
              </a:tr>
              <a:tr h="312109">
                <a:tc>
                  <a:txBody>
                    <a:bodyPr/>
                    <a:lstStyle/>
                    <a:p>
                      <a:r>
                        <a:rPr lang="en-US" sz="1200" b="1" dirty="0"/>
                        <a:t>Sub-activity title </a:t>
                      </a:r>
                    </a:p>
                  </a:txBody>
                  <a:tcPr/>
                </a:tc>
                <a:tc gridSpan="4">
                  <a:txBody>
                    <a:bodyPr/>
                    <a:lstStyle/>
                    <a:p>
                      <a:r>
                        <a:rPr lang="en-US" sz="1200" dirty="0"/>
                        <a:t>Linking recommendation domains with household characteristics for efficient technology targeting</a:t>
                      </a: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10160256"/>
                  </a:ext>
                </a:extLst>
              </a:tr>
              <a:tr h="430957">
                <a:tc>
                  <a:txBody>
                    <a:bodyPr/>
                    <a:lstStyle/>
                    <a:p>
                      <a:r>
                        <a:rPr lang="en-US" sz="1200" b="1" dirty="0"/>
                        <a:t>Location/sites </a:t>
                      </a:r>
                    </a:p>
                    <a:p>
                      <a:r>
                        <a:rPr lang="en-US" sz="1200" b="1" dirty="0"/>
                        <a:t>for sub-activity</a:t>
                      </a:r>
                    </a:p>
                  </a:txBody>
                  <a:tcPr/>
                </a:tc>
                <a:tc gridSpan="4">
                  <a:txBody>
                    <a:bodyPr/>
                    <a:lstStyle/>
                    <a:p>
                      <a:r>
                        <a:rPr lang="en-US" sz="1200" dirty="0"/>
                        <a:t>Ghana, NR, UE, UW</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712296291"/>
                  </a:ext>
                </a:extLst>
              </a:tr>
              <a:tr h="603339">
                <a:tc>
                  <a:txBody>
                    <a:bodyPr/>
                    <a:lstStyle/>
                    <a:p>
                      <a:r>
                        <a:rPr lang="en-US" sz="1200" b="1" dirty="0"/>
                        <a:t>Implementation timeframe (start/end date)</a:t>
                      </a:r>
                    </a:p>
                  </a:txBody>
                  <a:tcPr/>
                </a:tc>
                <a:tc gridSpan="4">
                  <a:txBody>
                    <a:bodyPr/>
                    <a:lstStyle/>
                    <a:p>
                      <a:r>
                        <a:rPr lang="en-US" sz="1200" dirty="0"/>
                        <a:t>09-2018 until 06-2019</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232465395"/>
                  </a:ext>
                </a:extLst>
              </a:tr>
              <a:tr h="603339">
                <a:tc>
                  <a:txBody>
                    <a:bodyPr/>
                    <a:lstStyle/>
                    <a:p>
                      <a:r>
                        <a:rPr lang="en-US" sz="1200" b="1" dirty="0"/>
                        <a:t>Deliverables</a:t>
                      </a:r>
                    </a:p>
                  </a:txBody>
                  <a:tcPr/>
                </a:tc>
                <a:tc gridSpan="3">
                  <a:txBody>
                    <a:bodyPr/>
                    <a:lstStyle/>
                    <a:p>
                      <a:pPr marL="228600" indent="-228600">
                        <a:buFont typeface="+mj-lt"/>
                        <a:buAutoNum type="arabicPeriod"/>
                      </a:pPr>
                      <a:r>
                        <a:rPr lang="en-US" sz="1200" dirty="0"/>
                        <a:t>MSc thesis/draft journal article</a:t>
                      </a:r>
                    </a:p>
                    <a:p>
                      <a:pPr marL="228600" indent="-228600">
                        <a:buFont typeface="+mj-lt"/>
                        <a:buAutoNum type="arabicPeriod"/>
                      </a:pPr>
                      <a:r>
                        <a:rPr lang="en-US" sz="1200" dirty="0"/>
                        <a:t>Parameterized model</a:t>
                      </a:r>
                    </a:p>
                    <a:p>
                      <a:pPr marL="228600" indent="-228600">
                        <a:buFont typeface="+mj-lt"/>
                        <a:buAutoNum type="arabicPeriod"/>
                      </a:pPr>
                      <a:r>
                        <a:rPr lang="en-US" sz="1200" dirty="0"/>
                        <a:t>Dataset</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txBody>
                  <a:tcPr/>
                </a:tc>
                <a:extLst>
                  <a:ext uri="{0D108BD9-81ED-4DB2-BD59-A6C34878D82A}">
                    <a16:rowId xmlns:a16="http://schemas.microsoft.com/office/drawing/2014/main" val="3087860269"/>
                  </a:ext>
                </a:extLst>
              </a:tr>
              <a:tr h="775722">
                <a:tc>
                  <a:txBody>
                    <a:bodyPr/>
                    <a:lstStyle/>
                    <a:p>
                      <a:r>
                        <a:rPr lang="en-US" sz="1200" b="1" dirty="0"/>
                        <a:t>S.I. domain and indicators for which data was collected – indicate metric and scale</a:t>
                      </a:r>
                    </a:p>
                  </a:txBody>
                  <a:tcPr/>
                </a:tc>
                <a:tc gridSpan="3">
                  <a:txBody>
                    <a:bodyPr/>
                    <a:lstStyle/>
                    <a:p>
                      <a:pPr marL="228600" indent="-228600">
                        <a:buFont typeface="+mj-lt"/>
                        <a:buAutoNum type="arabicPeriod"/>
                      </a:pPr>
                      <a:r>
                        <a:rPr lang="en-US" sz="1200" dirty="0"/>
                        <a:t>Human (acceptability technologies</a:t>
                      </a:r>
                      <a:r>
                        <a:rPr lang="en-US" sz="1200"/>
                        <a:t>, adoption)</a:t>
                      </a:r>
                      <a:endParaRPr lang="en-US" sz="1200" dirty="0"/>
                    </a:p>
                    <a:p>
                      <a:pPr marL="228600" indent="-228600">
                        <a:buFont typeface="+mj-lt"/>
                        <a:buAutoNum type="arabicPeriod"/>
                      </a:pPr>
                      <a:r>
                        <a:rPr lang="en-US" sz="1200" dirty="0"/>
                        <a:t>Productive (farm crop, </a:t>
                      </a:r>
                      <a:r>
                        <a:rPr lang="en-US" sz="1200" dirty="0" err="1"/>
                        <a:t>veges</a:t>
                      </a:r>
                      <a:r>
                        <a:rPr lang="en-US" sz="1200" dirty="0"/>
                        <a:t>, livestock production)</a:t>
                      </a:r>
                    </a:p>
                    <a:p>
                      <a:pPr marL="228600" indent="-228600">
                        <a:buFont typeface="+mj-lt"/>
                        <a:buAutoNum type="arabicPeriod"/>
                      </a:pPr>
                      <a:r>
                        <a:rPr lang="en-US" sz="1200" dirty="0"/>
                        <a:t>Economic (farm operating profit)</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endParaRPr lang="en-US" sz="1200" dirty="0"/>
                    </a:p>
                    <a:p>
                      <a:pPr marL="228600" indent="-228600">
                        <a:buFont typeface="+mj-lt"/>
                        <a:buAutoNum type="arabicPeriod" startAt="4"/>
                      </a:pPr>
                      <a:endParaRPr lang="en-US" sz="1200" dirty="0"/>
                    </a:p>
                  </a:txBody>
                  <a:tcPr/>
                </a:tc>
                <a:extLst>
                  <a:ext uri="{0D108BD9-81ED-4DB2-BD59-A6C34878D82A}">
                    <a16:rowId xmlns:a16="http://schemas.microsoft.com/office/drawing/2014/main" val="2109533273"/>
                  </a:ext>
                </a:extLst>
              </a:tr>
              <a:tr h="603339">
                <a:tc>
                  <a:txBody>
                    <a:bodyPr/>
                    <a:lstStyle/>
                    <a:p>
                      <a:r>
                        <a:rPr lang="en-US" sz="1200" b="1" dirty="0"/>
                        <a:t>Research team and responsibilities</a:t>
                      </a:r>
                    </a:p>
                  </a:txBody>
                  <a:tcPr/>
                </a:tc>
                <a:tc gridSpan="3">
                  <a:txBody>
                    <a:bodyPr/>
                    <a:lstStyle/>
                    <a:p>
                      <a:pPr marL="228600" indent="-228600">
                        <a:buFont typeface="+mj-lt"/>
                        <a:buAutoNum type="arabicPeriod"/>
                      </a:pPr>
                      <a:r>
                        <a:rPr lang="en-US" sz="1200" dirty="0"/>
                        <a:t>MSc student WUR</a:t>
                      </a:r>
                    </a:p>
                    <a:p>
                      <a:pPr marL="228600" indent="-228600">
                        <a:buFont typeface="+mj-lt"/>
                        <a:buAutoNum type="arabicPeriod"/>
                      </a:pPr>
                      <a:r>
                        <a:rPr lang="en-US" sz="1200" dirty="0"/>
                        <a:t>Jeroen Groot (WUR)</a:t>
                      </a:r>
                    </a:p>
                    <a:p>
                      <a:pPr marL="228600" indent="-228600">
                        <a:buFont typeface="+mj-lt"/>
                        <a:buAutoNum type="arabicPeriod"/>
                      </a:pPr>
                      <a:r>
                        <a:rPr lang="en-US" sz="1200" dirty="0"/>
                        <a:t>Francis Muthoni (IITA)</a:t>
                      </a: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err="1"/>
                        <a:t>Beliyou</a:t>
                      </a:r>
                      <a:r>
                        <a:rPr lang="en-US" sz="1200" dirty="0"/>
                        <a:t> Haile (IFPRI)</a:t>
                      </a:r>
                    </a:p>
                    <a:p>
                      <a:pPr marL="228600" indent="-228600">
                        <a:buFont typeface="+mj-lt"/>
                        <a:buAutoNum type="arabicPeriod" startAt="4"/>
                      </a:pPr>
                      <a:r>
                        <a:rPr lang="en-US" sz="1200" dirty="0"/>
                        <a:t>Carlo </a:t>
                      </a:r>
                      <a:r>
                        <a:rPr lang="en-US" sz="1200" dirty="0" err="1"/>
                        <a:t>Azzari</a:t>
                      </a:r>
                      <a:r>
                        <a:rPr lang="en-US" sz="1200" dirty="0"/>
                        <a:t> (IFPRI)</a:t>
                      </a:r>
                    </a:p>
                    <a:p>
                      <a:pPr marL="228600" indent="-228600">
                        <a:buFont typeface="+mj-lt"/>
                        <a:buAutoNum type="arabicPeriod" startAt="4"/>
                      </a:pPr>
                      <a:r>
                        <a:rPr lang="en-US" sz="1200" dirty="0"/>
                        <a:t>Lieven </a:t>
                      </a:r>
                      <a:r>
                        <a:rPr lang="en-US" sz="1200" dirty="0" err="1"/>
                        <a:t>Claessens</a:t>
                      </a:r>
                      <a:r>
                        <a:rPr lang="en-US" sz="1200" dirty="0"/>
                        <a:t> (IITA)</a:t>
                      </a:r>
                    </a:p>
                  </a:txBody>
                  <a:tcPr/>
                </a:tc>
                <a:extLst>
                  <a:ext uri="{0D108BD9-81ED-4DB2-BD59-A6C34878D82A}">
                    <a16:rowId xmlns:a16="http://schemas.microsoft.com/office/drawing/2014/main" val="1252771777"/>
                  </a:ext>
                </a:extLst>
              </a:tr>
              <a:tr h="846543">
                <a:tc>
                  <a:txBody>
                    <a:bodyPr/>
                    <a:lstStyle/>
                    <a:p>
                      <a:r>
                        <a:rPr lang="en-US" sz="1200" b="1" dirty="0"/>
                        <a:t>Farming systems research perspective (how this work links with others)</a:t>
                      </a:r>
                    </a:p>
                  </a:txBody>
                  <a:tcPr/>
                </a:tc>
                <a:tc gridSpan="4">
                  <a:txBody>
                    <a:bodyPr/>
                    <a:lstStyle/>
                    <a:p>
                      <a:r>
                        <a:rPr lang="en-US" sz="1200" dirty="0"/>
                        <a:t>Biophysical and socio-economic context information is connected to household and farm specific features for map suitability for technology implementation.</a:t>
                      </a: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a16="http://schemas.microsoft.com/office/drawing/2014/main" val="1471963457"/>
                  </a:ext>
                </a:extLst>
              </a:tr>
              <a:tr h="479959">
                <a:tc>
                  <a:txBody>
                    <a:bodyPr/>
                    <a:lstStyle/>
                    <a:p>
                      <a:r>
                        <a:rPr lang="en-US" sz="1200" b="1" dirty="0"/>
                        <a:t>Estimated fund requirement</a:t>
                      </a:r>
                    </a:p>
                  </a:txBody>
                  <a:tcPr/>
                </a:tc>
                <a:tc gridSpan="4">
                  <a:txBody>
                    <a:bodyPr/>
                    <a:lstStyle/>
                    <a:p>
                      <a:r>
                        <a:rPr lang="en-US" sz="1200" dirty="0"/>
                        <a:t>$10k</a:t>
                      </a:r>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14415025"/>
                  </a:ext>
                </a:extLst>
              </a:tr>
            </a:tbl>
          </a:graphicData>
        </a:graphic>
      </p:graphicFrame>
    </p:spTree>
    <p:extLst>
      <p:ext uri="{BB962C8B-B14F-4D97-AF65-F5344CB8AC3E}">
        <p14:creationId xmlns:p14="http://schemas.microsoft.com/office/powerpoint/2010/main" val="832605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942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2711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2.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3E26CE0-AB66-4F91-BD00-58CA3546E3E5}">
  <ds:schemaRefs>
    <ds:schemaRef ds:uri="http://schemas.openxmlformats.org/package/2006/metadata/core-properties"/>
    <ds:schemaRef ds:uri="http://purl.org/dc/elements/1.1/"/>
    <ds:schemaRef ds:uri="http://www.w3.org/XML/1998/namespace"/>
    <ds:schemaRef ds:uri="http://schemas.microsoft.com/office/infopath/2007/PartnerControls"/>
    <ds:schemaRef ds:uri="http://purl.org/dc/terms/"/>
    <ds:schemaRef ds:uri="http://schemas.microsoft.com/office/2006/documentManagement/types"/>
    <ds:schemaRef ds:uri="9f5e9607-a28b-487e-b093-da60e75ee109"/>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99</TotalTime>
  <Words>566</Words>
  <Application>Microsoft Macintosh PowerPoint</Application>
  <PresentationFormat>On-screen Show (4:3)</PresentationFormat>
  <Paragraphs>98</Paragraphs>
  <Slides>9</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Calibri</vt:lpstr>
      <vt:lpstr>Gill Sans</vt:lpstr>
      <vt:lpstr>Verdana</vt:lpstr>
      <vt:lpstr>Wingdings</vt:lpstr>
      <vt:lpstr>Africa RISING presentation_template</vt:lpstr>
      <vt:lpstr>1_Custom Design</vt:lpstr>
      <vt:lpstr>PowerPoint Presentation</vt:lpstr>
      <vt:lpstr>PowerPoint Presentation</vt:lpstr>
      <vt:lpstr>Ghana – intrahousehold differences in interests, power &amp; decisions</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Jeroen Groot</cp:lastModifiedBy>
  <cp:revision>17</cp:revision>
  <cp:lastPrinted>2011-10-06T11:45:23Z</cp:lastPrinted>
  <dcterms:created xsi:type="dcterms:W3CDTF">2018-05-19T10:21:56Z</dcterms:created>
  <dcterms:modified xsi:type="dcterms:W3CDTF">2018-06-07T09:02:07Z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